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56" r:id="rId2"/>
    <p:sldId id="270" r:id="rId3"/>
    <p:sldId id="257" r:id="rId4"/>
    <p:sldId id="258" r:id="rId5"/>
    <p:sldId id="272" r:id="rId6"/>
    <p:sldId id="273" r:id="rId7"/>
    <p:sldId id="271" r:id="rId8"/>
    <p:sldId id="27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87659" autoAdjust="0"/>
  </p:normalViewPr>
  <p:slideViewPr>
    <p:cSldViewPr>
      <p:cViewPr varScale="1">
        <p:scale>
          <a:sx n="64" d="100"/>
          <a:sy n="64" d="100"/>
        </p:scale>
        <p:origin x="1584" y="78"/>
      </p:cViewPr>
      <p:guideLst>
        <p:guide orient="horz" pos="2160"/>
        <p:guide pos="2880"/>
      </p:guideLst>
    </p:cSldViewPr>
  </p:slideViewPr>
  <p:outlineViewPr>
    <p:cViewPr>
      <p:scale>
        <a:sx n="33" d="100"/>
        <a:sy n="33" d="100"/>
      </p:scale>
      <p:origin x="0" y="-165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dLbls>
          <c:showLegendKey val="0"/>
          <c:showVal val="0"/>
          <c:showCatName val="0"/>
          <c:showSerName val="0"/>
          <c:showPercent val="0"/>
          <c:showBubbleSize val="0"/>
        </c:dLbls>
        <c:gapWidth val="219"/>
        <c:overlap val="-27"/>
        <c:axId val="166920576"/>
        <c:axId val="166922112"/>
      </c:barChart>
      <c:catAx>
        <c:axId val="16692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922112"/>
        <c:crosses val="autoZero"/>
        <c:auto val="1"/>
        <c:lblAlgn val="ctr"/>
        <c:lblOffset val="100"/>
        <c:noMultiLvlLbl val="0"/>
      </c:catAx>
      <c:valAx>
        <c:axId val="1669221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920576"/>
        <c:crosses val="autoZero"/>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2.png"/></Relationships>
</file>

<file path=ppt/drawings/drawing1.xml><?xml version="1.0" encoding="utf-8"?>
<c:userShapes xmlns:c="http://schemas.openxmlformats.org/drawingml/2006/chart">
  <cdr:relSizeAnchor xmlns:cdr="http://schemas.openxmlformats.org/drawingml/2006/chartDrawing">
    <cdr:from>
      <cdr:x>0</cdr:x>
      <cdr:y>0</cdr:y>
    </cdr:from>
    <cdr:to>
      <cdr:x>0.99054</cdr:x>
      <cdr:y>0.93774</cdr:y>
    </cdr:to>
    <cdr:pic>
      <cdr:nvPicPr>
        <cdr:cNvPr id="4"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7315200" cy="412954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08DA7-16FA-4E21-8071-3FD1D533962C}" type="datetimeFigureOut">
              <a:rPr lang="en-US" smtClean="0"/>
              <a:pPr/>
              <a:t>05-Jul-18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7E9D81-2C5F-427F-8C52-FE1B3DDA232B}" type="slidenum">
              <a:rPr lang="en-US" smtClean="0"/>
              <a:pPr/>
              <a:t>‹#›</a:t>
            </a:fld>
            <a:endParaRPr lang="en-US"/>
          </a:p>
        </p:txBody>
      </p:sp>
    </p:spTree>
    <p:extLst>
      <p:ext uri="{BB962C8B-B14F-4D97-AF65-F5344CB8AC3E}">
        <p14:creationId xmlns:p14="http://schemas.microsoft.com/office/powerpoint/2010/main" val="1989128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1</a:t>
            </a:fld>
            <a:endParaRPr lang="en-US"/>
          </a:p>
        </p:txBody>
      </p:sp>
    </p:spTree>
    <p:extLst>
      <p:ext uri="{BB962C8B-B14F-4D97-AF65-F5344CB8AC3E}">
        <p14:creationId xmlns:p14="http://schemas.microsoft.com/office/powerpoint/2010/main" val="78091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Times New Roman" panose="02020603050405020304" pitchFamily="18" charset="0"/>
                <a:cs typeface="Times New Roman" panose="02020603050405020304" pitchFamily="18" charset="0"/>
              </a:rPr>
              <a:t>The training will therefore sensitize the training managers on different techniques regarding effective employee training. This will include, classroom, interactive, hands-on, computer-based, as well as e-learning training approaches. However, effective employee training may not only be limited to the aforementioned five techniques .</a:t>
            </a:r>
          </a:p>
        </p:txBody>
      </p:sp>
      <p:sp>
        <p:nvSpPr>
          <p:cNvPr id="4" name="Slide Number Placeholder 3"/>
          <p:cNvSpPr>
            <a:spLocks noGrp="1"/>
          </p:cNvSpPr>
          <p:nvPr>
            <p:ph type="sldNum" sz="quarter" idx="10"/>
          </p:nvPr>
        </p:nvSpPr>
        <p:spPr/>
        <p:txBody>
          <a:bodyPr/>
          <a:lstStyle/>
          <a:p>
            <a:fld id="{9A7E9D81-2C5F-427F-8C52-FE1B3DDA232B}" type="slidenum">
              <a:rPr lang="en-US" smtClean="0"/>
              <a:pPr/>
              <a:t>2</a:t>
            </a:fld>
            <a:endParaRPr lang="en-US"/>
          </a:p>
        </p:txBody>
      </p:sp>
    </p:spTree>
    <p:extLst>
      <p:ext uri="{BB962C8B-B14F-4D97-AF65-F5344CB8AC3E}">
        <p14:creationId xmlns:p14="http://schemas.microsoft.com/office/powerpoint/2010/main" val="1965730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approach is also referred to as instructor-led method and is among the popular methods of training employees even with the current technological advances regarding training. It may seem “old-fashioned” but as the saying goes “Old is Gold”. The approach is executed in different ways including the use of whiteboards or blackboards. This could be among the oldest training approaches where feedback is requested for what is written on the board. Currently, some of the large organizations are still using this technique. There are several other training approaches that fall into this category including overhead projectors, PowerPoint presentations, video training as well as storytelling. This mode of training is usually fun as well as interactive since the employees have the opportunity to compare outcomes as well as sharing of ideas (Billet, 2001).</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3</a:t>
            </a:fld>
            <a:endParaRPr lang="en-US"/>
          </a:p>
        </p:txBody>
      </p:sp>
    </p:spTree>
    <p:extLst>
      <p:ext uri="{BB962C8B-B14F-4D97-AF65-F5344CB8AC3E}">
        <p14:creationId xmlns:p14="http://schemas.microsoft.com/office/powerpoint/2010/main" val="140410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sz="1200" dirty="0" smtClean="0">
                <a:latin typeface="Times New Roman" panose="02020603050405020304" pitchFamily="18" charset="0"/>
                <a:cs typeface="Times New Roman" panose="02020603050405020304" pitchFamily="18" charset="0"/>
              </a:rPr>
              <a:t>This approach to training keeps the employees engaged making them increasingly</a:t>
            </a:r>
            <a:r>
              <a:rPr lang="en-US" sz="1200" baseline="0" dirty="0" smtClean="0">
                <a:latin typeface="Times New Roman" panose="02020603050405020304" pitchFamily="18" charset="0"/>
                <a:cs typeface="Times New Roman" panose="02020603050405020304" pitchFamily="18" charset="0"/>
              </a:rPr>
              <a:t> receptive to new ideas. The approach includes group discussions which is categorized among the best approaches that allows the more knowledgeable employees to enlighten the new employees. the implication is that the discussions enable open communication between the trainer and the trainees. The technique incorporates brainstorming and addresses any type of confusion. This approach may also use demonstrations which incorporate the use of tools as well as equipment to aid in showcasing the steps being taught. Other techniques involved may include question cards, participant control, role playing, case studies, active summaries, quizzes, and Q&amp;A sessions. Such training methods make training fun as well as more enjoyable since the employees are free to interact while exchanging essential skills which improve performance (Reece &amp; Lockee, 2005).</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4</a:t>
            </a:fld>
            <a:endParaRPr lang="en-US"/>
          </a:p>
        </p:txBody>
      </p:sp>
    </p:spTree>
    <p:extLst>
      <p:ext uri="{BB962C8B-B14F-4D97-AF65-F5344CB8AC3E}">
        <p14:creationId xmlns:p14="http://schemas.microsoft.com/office/powerpoint/2010/main" val="431180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training</a:t>
            </a:r>
            <a:r>
              <a:rPr lang="en-US" baseline="0" dirty="0" smtClean="0"/>
              <a:t> method is also referred to as experimental training. It includes several techniques like coaching, which concentrates on the individual weaknesses of an employee. It may be less formal as opposed to other techniques. During coaching, the veteran workers, managers or supervisors assume he role of coaches. Apprenticeships may be applied to allow employers a chance to shape the new as well as experienced workers to make them fit perfectly for the future as well as existing jobs. Drills may also be used to enhance the practical skills of employees. Hands-on trainings are apt since they are applicable immediately to the workers’ jobs. They may also be effective regarding new business equipment as well as procedures (Billet, 2001).    </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technique is becoming more ideal since technology is currently widespread and easy to use. The approach is one of the technological solutions which is effective regarding the enhancement of training. The techniques involved in this approach include the use of multimedia training incorporating audio, stimulating graphics and animations, CD-ROMs, Text-only (self-paced in the form of a text-only format) as well as virtual reality which is a three-dimensional as well as interactive training approach which has proven to be very effective. The computer-based training methods are easy to apply, cost-effective, effective as well as reliable since the employees learn at their own pace (Reece &amp; Lockee, 2005).   </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method is also called</a:t>
            </a:r>
            <a:r>
              <a:rPr lang="en-US" baseline="0" dirty="0" smtClean="0"/>
              <a:t> e-learning. </a:t>
            </a:r>
            <a:r>
              <a:rPr lang="en-US" dirty="0" smtClean="0"/>
              <a:t>The currently available technological advancements have enabled many organizations to rely on online resources when delivering training. The approach is increasingly</a:t>
            </a:r>
            <a:r>
              <a:rPr lang="en-US" baseline="0" dirty="0" smtClean="0"/>
              <a:t> becoming prevalent since internet is available in many parts of the world. For instance, the WalkMe which is a guidance as well as engagement platform which offers instant as well as direct training for workers is an apt example of this form of training. This technique is significant since it keeps the workers involved as well as engaged hence giving them an opportunity to retain new information. To achieve better outcomes, the training manager softer training approaches which make receiving information and instructions an enjoyable process. The recommended softer approaches may encompass the use of humor, use of fascinating learning materials, building self-esteem as well as encouraging participation. Such approaches aid in making the process more interesting and improving the confidence of the employees (Njavallil, 2007).  </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7</a:t>
            </a:fld>
            <a:endParaRPr lang="en-US"/>
          </a:p>
        </p:txBody>
      </p:sp>
    </p:spTree>
    <p:extLst>
      <p:ext uri="{BB962C8B-B14F-4D97-AF65-F5344CB8AC3E}">
        <p14:creationId xmlns:p14="http://schemas.microsoft.com/office/powerpoint/2010/main" val="3349710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4EFE279-764D-4ED4-92F9-A260C58122F5}" type="datetimeFigureOut">
              <a:rPr lang="en-US" smtClean="0"/>
              <a:pPr/>
              <a:t>05-Jul-18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33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05-Jul-18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5576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4EFE279-764D-4ED4-92F9-A260C58122F5}" type="datetimeFigureOut">
              <a:rPr lang="en-US" smtClean="0"/>
              <a:pPr/>
              <a:t>05-Jul-18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739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FE279-764D-4ED4-92F9-A260C58122F5}" type="datetimeFigureOut">
              <a:rPr lang="en-US" smtClean="0"/>
              <a:pPr/>
              <a:t>05-Jul-18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922962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EFE279-764D-4ED4-92F9-A260C58122F5}" type="datetimeFigureOut">
              <a:rPr lang="en-US" smtClean="0"/>
              <a:pPr/>
              <a:t>05-Jul-18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44506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EFE279-764D-4ED4-92F9-A260C58122F5}" type="datetimeFigureOut">
              <a:rPr lang="en-US" smtClean="0"/>
              <a:pPr/>
              <a:t>05-Jul-18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952092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FE279-764D-4ED4-92F9-A260C58122F5}" type="datetimeFigureOut">
              <a:rPr lang="en-US" smtClean="0"/>
              <a:pPr/>
              <a:t>05-Jul-18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84474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05-Jul-18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30895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05-Jul-18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018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05-Jul-18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43199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05-Jul-18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11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4EFE279-764D-4ED4-92F9-A260C58122F5}" type="datetimeFigureOut">
              <a:rPr lang="en-US" smtClean="0"/>
              <a:pPr/>
              <a:t>05-Jul-18</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9C508F-67F5-468B-B246-EC1B333BF044}"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7331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900" b="1" dirty="0" smtClean="0">
                <a:solidFill>
                  <a:srgbClr val="0070C0"/>
                </a:solidFill>
                <a:latin typeface="Times New Roman" panose="02020603050405020304" pitchFamily="18" charset="0"/>
                <a:cs typeface="Times New Roman" panose="02020603050405020304" pitchFamily="18" charset="0"/>
              </a:rPr>
              <a:t>Effective TRAINING of workers</a:t>
            </a:r>
            <a:r>
              <a:rPr lang="en-US" dirty="0"/>
              <a:t/>
            </a:r>
            <a:br>
              <a:rPr lang="en-US" dirty="0"/>
            </a:br>
            <a:r>
              <a:rPr lang="en-US" dirty="0"/>
              <a:t> </a:t>
            </a:r>
          </a:p>
        </p:txBody>
      </p:sp>
      <p:sp>
        <p:nvSpPr>
          <p:cNvPr id="3" name="Subtitle 2"/>
          <p:cNvSpPr>
            <a:spLocks noGrp="1"/>
          </p:cNvSpPr>
          <p:nvPr>
            <p:ph type="subTitle" idx="1"/>
          </p:nvPr>
        </p:nvSpPr>
        <p:spPr>
          <a:xfrm>
            <a:off x="6457950" y="4960137"/>
            <a:ext cx="2838450" cy="1463040"/>
          </a:xfrm>
        </p:spPr>
        <p:txBody>
          <a:bodyPr>
            <a:noAutofit/>
          </a:bodyPr>
          <a:lstStyle/>
          <a:p>
            <a:r>
              <a:rPr lang="en-US" sz="2400" dirty="0" smtClean="0">
                <a:latin typeface="Times New Roman" panose="02020603050405020304" pitchFamily="18" charset="0"/>
                <a:cs typeface="Times New Roman" panose="02020603050405020304" pitchFamily="18" charset="0"/>
              </a:rPr>
              <a:t>NAME</a:t>
            </a:r>
          </a:p>
          <a:p>
            <a:r>
              <a:rPr lang="en-US" sz="2400" dirty="0" smtClean="0">
                <a:latin typeface="Times New Roman" panose="02020603050405020304" pitchFamily="18" charset="0"/>
                <a:cs typeface="Times New Roman" panose="02020603050405020304" pitchFamily="18" charset="0"/>
              </a:rPr>
              <a:t>INSTITUTION</a:t>
            </a:r>
          </a:p>
          <a:p>
            <a:r>
              <a:rPr lang="en-US" sz="2400" dirty="0" smtClean="0">
                <a:latin typeface="Times New Roman" panose="02020603050405020304" pitchFamily="18" charset="0"/>
                <a:cs typeface="Times New Roman" panose="02020603050405020304" pitchFamily="18" charset="0"/>
              </a:rPr>
              <a:t>COURSE</a:t>
            </a:r>
          </a:p>
          <a:p>
            <a:r>
              <a:rPr lang="en-US" sz="2400" dirty="0" smtClean="0">
                <a:latin typeface="Times New Roman" panose="02020603050405020304" pitchFamily="18" charset="0"/>
                <a:cs typeface="Times New Roman" panose="02020603050405020304" pitchFamily="18" charset="0"/>
              </a:rPr>
              <a:t>DATE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E7F23-E801-4BEE-9AA7-E8FBBB143E5E}"/>
              </a:ext>
            </a:extLst>
          </p:cNvPr>
          <p:cNvSpPr>
            <a:spLocks noGrp="1"/>
          </p:cNvSpPr>
          <p:nvPr>
            <p:ph type="title"/>
          </p:nvPr>
        </p:nvSpPr>
        <p:spPr>
          <a:xfrm>
            <a:off x="762000" y="633738"/>
            <a:ext cx="7290054" cy="1499616"/>
          </a:xfrm>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INTRODUCTION</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8028A1-641A-4A49-BCD9-D754010A9B3C}"/>
              </a:ext>
            </a:extLst>
          </p:cNvPr>
          <p:cNvSpPr>
            <a:spLocks noGrp="1"/>
          </p:cNvSpPr>
          <p:nvPr>
            <p:ph idx="1"/>
          </p:nvPr>
        </p:nvSpPr>
        <p:spPr>
          <a:xfrm>
            <a:off x="609600" y="1905000"/>
            <a:ext cx="7290055" cy="4023360"/>
          </a:xfrm>
        </p:spPr>
        <p:txBody>
          <a:bodyPr>
            <a:normAutofit fontScale="62500" lnSpcReduction="20000"/>
          </a:bodyPr>
          <a:lstStyle/>
          <a:p>
            <a:pPr>
              <a:buFont typeface="Arial" pitchFamily="34" charset="0"/>
              <a:buChar char="•"/>
            </a:pPr>
            <a:r>
              <a:rPr lang="en-US" sz="6700" dirty="0">
                <a:latin typeface="Times New Roman" panose="02020603050405020304" pitchFamily="18" charset="0"/>
                <a:cs typeface="Times New Roman" panose="02020603050405020304" pitchFamily="18" charset="0"/>
              </a:rPr>
              <a:t>Classroom </a:t>
            </a:r>
            <a:r>
              <a:rPr lang="en-US" sz="6700" dirty="0" smtClean="0">
                <a:latin typeface="Times New Roman" panose="02020603050405020304" pitchFamily="18" charset="0"/>
                <a:cs typeface="Times New Roman" panose="02020603050405020304" pitchFamily="18" charset="0"/>
              </a:rPr>
              <a:t>training approaches.</a:t>
            </a:r>
          </a:p>
          <a:p>
            <a:pPr>
              <a:buFont typeface="Arial" pitchFamily="34" charset="0"/>
              <a:buChar char="•"/>
            </a:pPr>
            <a:r>
              <a:rPr lang="en-US" sz="6700" dirty="0">
                <a:latin typeface="Times New Roman" panose="02020603050405020304" pitchFamily="18" charset="0"/>
                <a:cs typeface="Times New Roman" panose="02020603050405020304" pitchFamily="18" charset="0"/>
              </a:rPr>
              <a:t>Interactive </a:t>
            </a:r>
            <a:r>
              <a:rPr lang="en-US" sz="6700" dirty="0" smtClean="0">
                <a:latin typeface="Times New Roman" panose="02020603050405020304" pitchFamily="18" charset="0"/>
                <a:cs typeface="Times New Roman" panose="02020603050405020304" pitchFamily="18" charset="0"/>
              </a:rPr>
              <a:t>training methods.</a:t>
            </a:r>
          </a:p>
          <a:p>
            <a:pPr>
              <a:buFont typeface="Arial" pitchFamily="34" charset="0"/>
              <a:buChar char="•"/>
            </a:pPr>
            <a:r>
              <a:rPr lang="en-US" sz="6700" dirty="0">
                <a:latin typeface="Times New Roman" panose="02020603050405020304" pitchFamily="18" charset="0"/>
                <a:cs typeface="Times New Roman" panose="02020603050405020304" pitchFamily="18" charset="0"/>
              </a:rPr>
              <a:t>Hands-on </a:t>
            </a:r>
            <a:r>
              <a:rPr lang="en-US" sz="6700" dirty="0" smtClean="0">
                <a:latin typeface="Times New Roman" panose="02020603050405020304" pitchFamily="18" charset="0"/>
                <a:cs typeface="Times New Roman" panose="02020603050405020304" pitchFamily="18" charset="0"/>
              </a:rPr>
              <a:t>training approaches.</a:t>
            </a:r>
          </a:p>
          <a:p>
            <a:pPr>
              <a:buFont typeface="Arial" pitchFamily="34" charset="0"/>
              <a:buChar char="•"/>
            </a:pPr>
            <a:r>
              <a:rPr lang="en-US" sz="6700" dirty="0">
                <a:latin typeface="Times New Roman" panose="02020603050405020304" pitchFamily="18" charset="0"/>
                <a:cs typeface="Times New Roman" panose="02020603050405020304" pitchFamily="18" charset="0"/>
              </a:rPr>
              <a:t>Computer –Based </a:t>
            </a:r>
            <a:r>
              <a:rPr lang="en-US" sz="6700" dirty="0" smtClean="0">
                <a:latin typeface="Times New Roman" panose="02020603050405020304" pitchFamily="18" charset="0"/>
                <a:cs typeface="Times New Roman" panose="02020603050405020304" pitchFamily="18" charset="0"/>
              </a:rPr>
              <a:t>method </a:t>
            </a:r>
          </a:p>
          <a:p>
            <a:pPr>
              <a:buFont typeface="Arial" pitchFamily="34" charset="0"/>
              <a:buChar char="•"/>
            </a:pPr>
            <a:r>
              <a:rPr lang="en-US" sz="6700" dirty="0" smtClean="0">
                <a:latin typeface="Times New Roman" panose="02020603050405020304" pitchFamily="18" charset="0"/>
                <a:cs typeface="Times New Roman" panose="02020603050405020304" pitchFamily="18" charset="0"/>
              </a:rPr>
              <a:t>E-Learning Approach(Njavallil, 2007).</a:t>
            </a:r>
          </a:p>
          <a:p>
            <a:pPr marL="0" indent="0">
              <a:buNone/>
            </a:pPr>
            <a:endParaRPr lang="en-US" sz="32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364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70C0"/>
                </a:solidFill>
                <a:latin typeface="Times New Roman" panose="02020603050405020304" pitchFamily="18" charset="0"/>
                <a:cs typeface="Times New Roman" panose="02020603050405020304" pitchFamily="18" charset="0"/>
              </a:rPr>
              <a:t>Classroom </a:t>
            </a:r>
            <a:r>
              <a:rPr lang="en-US" sz="4000" b="1" dirty="0" smtClean="0">
                <a:solidFill>
                  <a:srgbClr val="0070C0"/>
                </a:solidFill>
                <a:latin typeface="Times New Roman" panose="02020603050405020304" pitchFamily="18" charset="0"/>
                <a:cs typeface="Times New Roman" panose="02020603050405020304" pitchFamily="18" charset="0"/>
              </a:rPr>
              <a:t>Training</a:t>
            </a:r>
            <a:endParaRPr lang="en-US" sz="4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41659909"/>
              </p:ext>
            </p:extLst>
          </p:nvPr>
        </p:nvGraphicFramePr>
        <p:xfrm>
          <a:off x="609600" y="1920875"/>
          <a:ext cx="7385050" cy="44037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1143000"/>
            <a:ext cx="7290054" cy="941832"/>
          </a:xfrm>
        </p:spPr>
        <p:txBody>
          <a:bodyPr>
            <a:normAutofit fontScale="90000"/>
          </a:bodyPr>
          <a:lstStyle/>
          <a:p>
            <a:r>
              <a:rPr lang="en-US" b="1" dirty="0">
                <a:solidFill>
                  <a:srgbClr val="0070C0"/>
                </a:solidFill>
                <a:latin typeface="Times New Roman" panose="02020603050405020304" pitchFamily="18" charset="0"/>
                <a:cs typeface="Times New Roman" panose="02020603050405020304" pitchFamily="18" charset="0"/>
              </a:rPr>
              <a:t>Interactive </a:t>
            </a:r>
            <a:r>
              <a:rPr lang="en-US" b="1" dirty="0" smtClean="0">
                <a:solidFill>
                  <a:srgbClr val="0070C0"/>
                </a:solidFill>
                <a:latin typeface="Times New Roman" panose="02020603050405020304" pitchFamily="18" charset="0"/>
                <a:cs typeface="Times New Roman" panose="02020603050405020304" pitchFamily="18" charset="0"/>
              </a:rPr>
              <a:t>Approach</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981200"/>
            <a:ext cx="7137655" cy="3657600"/>
          </a:xfrm>
        </p:spPr>
        <p:txBody>
          <a:bodyPr>
            <a:noAutofit/>
          </a:bodyPr>
          <a:lstStyle/>
          <a:p>
            <a:pPr marL="0" indent="0">
              <a:buNone/>
            </a:pPr>
            <a:r>
              <a:rPr lang="en-US" sz="3200" dirty="0" smtClean="0">
                <a:latin typeface="Times New Roman" panose="02020603050405020304" pitchFamily="18" charset="0"/>
                <a:cs typeface="Times New Roman" panose="02020603050405020304" pitchFamily="18" charset="0"/>
              </a:rPr>
              <a:t> </a:t>
            </a:r>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828800"/>
            <a:ext cx="7239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0414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0070C0"/>
                </a:solidFill>
                <a:latin typeface="Times New Roman" panose="02020603050405020304" pitchFamily="18" charset="0"/>
                <a:cs typeface="Times New Roman" panose="02020603050405020304" pitchFamily="18" charset="0"/>
              </a:rPr>
              <a:t>Hands-on Training Techniques</a:t>
            </a:r>
            <a:endParaRPr lang="en-US" sz="3200" dirty="0">
              <a:latin typeface="Times New Roman" pitchFamily="18" charset="0"/>
              <a:cs typeface="Times New Roman" pitchFamily="18" charset="0"/>
            </a:endParaRP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6629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0070C0"/>
                </a:solidFill>
                <a:latin typeface="Times New Roman" panose="02020603050405020304" pitchFamily="18" charset="0"/>
                <a:cs typeface="Times New Roman" panose="02020603050405020304" pitchFamily="18" charset="0"/>
              </a:rPr>
              <a:t>Computer –Based </a:t>
            </a:r>
            <a:r>
              <a:rPr lang="en-US" sz="3200" b="1" dirty="0" smtClean="0">
                <a:solidFill>
                  <a:srgbClr val="0070C0"/>
                </a:solidFill>
                <a:latin typeface="Times New Roman" panose="02020603050405020304" pitchFamily="18" charset="0"/>
                <a:cs typeface="Times New Roman" panose="02020603050405020304" pitchFamily="18" charset="0"/>
              </a:rPr>
              <a:t>APPROACH</a:t>
            </a:r>
            <a:endParaRPr lang="en-US" sz="3200" dirty="0"/>
          </a:p>
        </p:txBody>
      </p:sp>
      <p:pic>
        <p:nvPicPr>
          <p:cNvPr id="4101" name="Picture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0444" y="2133601"/>
            <a:ext cx="6177556" cy="297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0070C0"/>
                </a:solidFill>
                <a:latin typeface="Times New Roman" panose="02020603050405020304" pitchFamily="18" charset="0"/>
                <a:cs typeface="Times New Roman" panose="02020603050405020304" pitchFamily="18" charset="0"/>
              </a:rPr>
              <a:t>Online-based APPROACH</a:t>
            </a:r>
            <a:endParaRPr lang="en-US" dirty="0"/>
          </a:p>
        </p:txBody>
      </p:sp>
      <p:pic>
        <p:nvPicPr>
          <p:cNvPr id="5123"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9600" y="1982308"/>
            <a:ext cx="7239000" cy="4360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0070C0"/>
                </a:solidFill>
                <a:latin typeface="Times New Roman" panose="02020603050405020304" pitchFamily="18" charset="0"/>
                <a:cs typeface="Times New Roman" panose="02020603050405020304" pitchFamily="18" charset="0"/>
              </a:rPr>
              <a:t>references</a:t>
            </a:r>
            <a:endParaRPr lang="en-US" dirty="0"/>
          </a:p>
        </p:txBody>
      </p:sp>
      <p:sp>
        <p:nvSpPr>
          <p:cNvPr id="3" name="Content Placeholder 2"/>
          <p:cNvSpPr>
            <a:spLocks noGrp="1"/>
          </p:cNvSpPr>
          <p:nvPr>
            <p:ph idx="1"/>
          </p:nvPr>
        </p:nvSpPr>
        <p:spPr>
          <a:xfrm>
            <a:off x="768096" y="1752600"/>
            <a:ext cx="7290055" cy="4556760"/>
          </a:xfrm>
        </p:spPr>
        <p:txBody>
          <a:bodyPr>
            <a:normAutofit/>
          </a:bodyPr>
          <a:lstStyle/>
          <a:p>
            <a:pPr>
              <a:buFont typeface="Arial" pitchFamily="34" charset="0"/>
              <a:buChar char="•"/>
            </a:pPr>
            <a:r>
              <a:rPr lang="en-US" dirty="0" err="1">
                <a:latin typeface="Times New Roman" panose="02020603050405020304" pitchFamily="18" charset="0"/>
                <a:cs typeface="Times New Roman" panose="02020603050405020304" pitchFamily="18" charset="0"/>
              </a:rPr>
              <a:t>Billett</a:t>
            </a:r>
            <a:r>
              <a:rPr lang="en-US" dirty="0">
                <a:latin typeface="Times New Roman" panose="02020603050405020304" pitchFamily="18" charset="0"/>
                <a:cs typeface="Times New Roman" panose="02020603050405020304" pitchFamily="18" charset="0"/>
              </a:rPr>
              <a:t>, S. (2001). </a:t>
            </a:r>
            <a:r>
              <a:rPr lang="en-US" i="1" dirty="0">
                <a:latin typeface="Times New Roman" panose="02020603050405020304" pitchFamily="18" charset="0"/>
                <a:cs typeface="Times New Roman" panose="02020603050405020304" pitchFamily="18" charset="0"/>
              </a:rPr>
              <a:t>Learning in the workplace: Strategies for effective practice</a:t>
            </a:r>
            <a:r>
              <a:rPr lang="en-US" dirty="0">
                <a:latin typeface="Times New Roman" panose="02020603050405020304" pitchFamily="18" charset="0"/>
                <a:cs typeface="Times New Roman" panose="02020603050405020304" pitchFamily="18" charset="0"/>
              </a:rPr>
              <a:t>. Allen &amp; Unwin, PO Box 8500, St </a:t>
            </a:r>
            <a:r>
              <a:rPr lang="en-US" dirty="0" err="1">
                <a:latin typeface="Times New Roman" panose="02020603050405020304" pitchFamily="18" charset="0"/>
                <a:cs typeface="Times New Roman" panose="02020603050405020304" pitchFamily="18" charset="0"/>
              </a:rPr>
              <a:t>Leonards</a:t>
            </a:r>
            <a:r>
              <a:rPr lang="en-US" dirty="0">
                <a:latin typeface="Times New Roman" panose="02020603050405020304" pitchFamily="18" charset="0"/>
                <a:cs typeface="Times New Roman" panose="02020603050405020304" pitchFamily="18" charset="0"/>
              </a:rPr>
              <a:t>, 1590 NSW, Australia.</a:t>
            </a:r>
          </a:p>
          <a:p>
            <a:pPr>
              <a:buFont typeface="Arial" pitchFamily="34" charset="0"/>
              <a:buChar char="•"/>
            </a:pPr>
            <a:r>
              <a:rPr lang="en-US" dirty="0" err="1">
                <a:latin typeface="Times New Roman" panose="02020603050405020304" pitchFamily="18" charset="0"/>
                <a:cs typeface="Times New Roman" panose="02020603050405020304" pitchFamily="18" charset="0"/>
              </a:rPr>
              <a:t>Njavallil</a:t>
            </a:r>
            <a:r>
              <a:rPr lang="en-US" dirty="0">
                <a:latin typeface="Times New Roman" panose="02020603050405020304" pitchFamily="18" charset="0"/>
                <a:cs typeface="Times New Roman" panose="02020603050405020304" pitchFamily="18" charset="0"/>
              </a:rPr>
              <a:t>, C. J. (2007). Training and development of bank employees: a comparative study between New Generation Banks and Public Sector Banks.</a:t>
            </a:r>
          </a:p>
          <a:p>
            <a:pPr>
              <a:buFont typeface="Arial" pitchFamily="34" charset="0"/>
              <a:buChar char="•"/>
            </a:pPr>
            <a:r>
              <a:rPr lang="en-US" dirty="0">
                <a:latin typeface="Times New Roman" panose="02020603050405020304" pitchFamily="18" charset="0"/>
                <a:cs typeface="Times New Roman" panose="02020603050405020304" pitchFamily="18" charset="0"/>
              </a:rPr>
              <a:t>Reece, M., &amp; </a:t>
            </a:r>
            <a:r>
              <a:rPr lang="en-US" dirty="0" err="1">
                <a:latin typeface="Times New Roman" panose="02020603050405020304" pitchFamily="18" charset="0"/>
                <a:cs typeface="Times New Roman" panose="02020603050405020304" pitchFamily="18" charset="0"/>
              </a:rPr>
              <a:t>Lockee</a:t>
            </a:r>
            <a:r>
              <a:rPr lang="en-US" dirty="0">
                <a:latin typeface="Times New Roman" panose="02020603050405020304" pitchFamily="18" charset="0"/>
                <a:cs typeface="Times New Roman" panose="02020603050405020304" pitchFamily="18" charset="0"/>
              </a:rPr>
              <a:t>, B. (2005). Improving training outcomes through blended learning. </a:t>
            </a:r>
            <a:r>
              <a:rPr lang="en-US" i="1" dirty="0">
                <a:latin typeface="Times New Roman" panose="02020603050405020304" pitchFamily="18" charset="0"/>
                <a:cs typeface="Times New Roman" panose="02020603050405020304" pitchFamily="18" charset="0"/>
              </a:rPr>
              <a:t>Journal of Asynchronous Learning Networks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9</a:t>
            </a:r>
            <a:r>
              <a:rPr lang="en-US" dirty="0">
                <a:latin typeface="Times New Roman" panose="02020603050405020304" pitchFamily="18" charset="0"/>
                <a:cs typeface="Times New Roman" panose="02020603050405020304" pitchFamily="18" charset="0"/>
              </a:rPr>
              <a:t>(4), 49-57.</a:t>
            </a:r>
          </a:p>
          <a:p>
            <a:pPr marL="0" indent="0">
              <a:buNone/>
            </a:pPr>
            <a:endParaRPr lang="en-US" dirty="0">
              <a:cs typeface="Calibri" pitchFamily="34" charset="0"/>
            </a:endParaRPr>
          </a:p>
        </p:txBody>
      </p:sp>
    </p:spTree>
    <p:extLst>
      <p:ext uri="{BB962C8B-B14F-4D97-AF65-F5344CB8AC3E}">
        <p14:creationId xmlns:p14="http://schemas.microsoft.com/office/powerpoint/2010/main" val="28552587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1481</TotalTime>
  <Words>910</Words>
  <Application>Microsoft Office PowerPoint</Application>
  <PresentationFormat>On-screen Show (4:3)</PresentationFormat>
  <Paragraphs>34</Paragraphs>
  <Slides>8</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Times New Roman</vt:lpstr>
      <vt:lpstr>Tw Cen MT</vt:lpstr>
      <vt:lpstr>Tw Cen MT Condensed</vt:lpstr>
      <vt:lpstr>Wingdings 3</vt:lpstr>
      <vt:lpstr>Integral</vt:lpstr>
      <vt:lpstr>Effective TRAINING of workers  </vt:lpstr>
      <vt:lpstr>INTRODUCTION</vt:lpstr>
      <vt:lpstr>Classroom Training</vt:lpstr>
      <vt:lpstr>Interactive Approach</vt:lpstr>
      <vt:lpstr>Hands-on Training Techniques</vt:lpstr>
      <vt:lpstr>Computer –Based APPROACH</vt:lpstr>
      <vt:lpstr>Online-based APPROACH</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IRUNGU</dc:creator>
  <cp:lastModifiedBy>user</cp:lastModifiedBy>
  <cp:revision>280</cp:revision>
  <dcterms:created xsi:type="dcterms:W3CDTF">2017-11-03T16:42:34Z</dcterms:created>
  <dcterms:modified xsi:type="dcterms:W3CDTF">2018-07-05T19:42:10Z</dcterms:modified>
</cp:coreProperties>
</file>